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71" r:id="rId5"/>
    <p:sldId id="259" r:id="rId6"/>
    <p:sldId id="272" r:id="rId7"/>
    <p:sldId id="260" r:id="rId8"/>
    <p:sldId id="268" r:id="rId9"/>
    <p:sldId id="266" r:id="rId10"/>
    <p:sldId id="274" r:id="rId11"/>
    <p:sldId id="275" r:id="rId12"/>
    <p:sldId id="270" r:id="rId13"/>
    <p:sldId id="273" r:id="rId14"/>
    <p:sldId id="265" r:id="rId15"/>
    <p:sldId id="267" r:id="rId16"/>
    <p:sldId id="269" r:id="rId17"/>
    <p:sldId id="263" r:id="rId18"/>
    <p:sldId id="264" r:id="rId19"/>
    <p:sldId id="261" r:id="rId20"/>
    <p:sldId id="26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608" userDrawn="1">
          <p15:clr>
            <a:srgbClr val="A4A3A4"/>
          </p15:clr>
        </p15:guide>
        <p15:guide id="3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545454"/>
    <a:srgbClr val="E0B0F6"/>
    <a:srgbClr val="363636"/>
    <a:srgbClr val="E4BBFD"/>
    <a:srgbClr val="AFA2FC"/>
    <a:srgbClr val="CC99FF"/>
    <a:srgbClr val="2C2C2C"/>
    <a:srgbClr val="182C2C"/>
    <a:srgbClr val="2C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90" y="618"/>
      </p:cViewPr>
      <p:guideLst>
        <p:guide orient="horz" pos="2160"/>
        <p:guide pos="7608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2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6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66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 marL="685800" indent="-228600">
              <a:buSzPct val="80000"/>
              <a:buFont typeface="Courier New" panose="02070309020205020404" pitchFamily="49" charset="0"/>
              <a:buChar char="o"/>
              <a:defRPr/>
            </a:lvl2pPr>
            <a:lvl3pPr marL="1143000" indent="-228600">
              <a:defRPr/>
            </a:lvl3pPr>
            <a:lvl4pPr marL="1600200" indent="-228600">
              <a:buSzPct val="80000"/>
              <a:buFont typeface="Courier New" panose="02070309020205020404" pitchFamily="49" charset="0"/>
              <a:buChar char="o"/>
              <a:defRPr/>
            </a:lvl4pPr>
            <a:lvl5pPr marL="2057400" indent="-228600"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1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2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7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92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55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243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903" y="411265"/>
            <a:ext cx="11213722" cy="877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6285" y="1358791"/>
            <a:ext cx="11213722" cy="4911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5903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903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545" y="6412447"/>
            <a:ext cx="2926080" cy="34153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400" b="0">
                <a:ln>
                  <a:noFill/>
                </a:ln>
                <a:solidFill>
                  <a:schemeClr val="tx1">
                    <a:alpha val="25000"/>
                  </a:schemeClr>
                </a:solidFill>
                <a:latin typeface="+mj-lt"/>
              </a:defRPr>
            </a:lvl1pPr>
          </a:lstStyle>
          <a:p>
            <a:fld id="{8875EEAF-38D1-4135-8E4B-7E62049039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57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85000"/>
        </a:lnSpc>
        <a:spcBef>
          <a:spcPts val="13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000" i="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kmprioli.shinyapps.io/MAT_8790_kmeans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github.com/kmprioliPROF/MAT_8790_Final_Project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hyperlink" Target="https://kmprioli.shinyapps.io/MAT_8790_kmeans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4837B-3081-4E21-BB9F-630FBEE11C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b="1" dirty="0"/>
              <a:t>Quality of Life by Country:</a:t>
            </a:r>
            <a:br>
              <a:rPr lang="en-US" sz="8000" b="1" dirty="0"/>
            </a:br>
            <a:r>
              <a:rPr lang="en-US" sz="8000" b="1" dirty="0"/>
              <a:t>A Clustering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8C051-DA66-4AC8-8F48-F72FF1BE2E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Katherine M. Prioli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MAT 8790 Final Project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December 19, 2018</a:t>
            </a:r>
          </a:p>
        </p:txBody>
      </p:sp>
    </p:spTree>
    <p:extLst>
      <p:ext uri="{BB962C8B-B14F-4D97-AF65-F5344CB8AC3E}">
        <p14:creationId xmlns:p14="http://schemas.microsoft.com/office/powerpoint/2010/main" val="189801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REFRESHER AND PREAMBLE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2B5EC-C78F-4786-9615-907C61946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97524" y="1288829"/>
            <a:ext cx="5537276" cy="5157906"/>
          </a:xfrm>
          <a:solidFill>
            <a:srgbClr val="363636"/>
          </a:solidFill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Loading libraries and data ----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shiny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tidyverse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readxl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read_csv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"www/clusterdata_2018-12-09.csv"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rename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`Social Progress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SPI,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 Rank`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HDIrank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`Happiness Score`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happiness,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`Gender Equality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genderequality_index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`Infant Mortality Rate`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infantmort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Birth`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birth_MF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Sixty`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sixty_MF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`Gross Domestic Product (log-transformed)`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logGDP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US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levels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"Low"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"Medium"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"High"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"Very High"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)))</a:t>
            </a:r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20F576-32BF-4FB6-B3A0-F9E9EFF5C4BF}"/>
              </a:ext>
            </a:extLst>
          </p:cNvPr>
          <p:cNvSpPr txBox="1"/>
          <p:nvPr/>
        </p:nvSpPr>
        <p:spPr>
          <a:xfrm>
            <a:off x="475903" y="1290608"/>
            <a:ext cx="551857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Shiny refresher: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Apps must be named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app.R</a:t>
            </a:r>
            <a:endParaRPr lang="en-US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Consist of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200" dirty="0"/>
              <a:t>,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  <a:r>
              <a:rPr lang="en-US" sz="2200" dirty="0"/>
              <a:t>, and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()</a:t>
            </a:r>
            <a:r>
              <a:rPr lang="en-US" sz="2200" dirty="0"/>
              <a:t> call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Data or other assets (e.g., images you want to display) live inside a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www</a:t>
            </a:r>
            <a:r>
              <a:rPr lang="en-US" sz="2200" dirty="0"/>
              <a:t> subfolder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Tasks that only occur once can be performed outside of </a:t>
            </a:r>
            <a:r>
              <a:rPr lang="en-US" sz="22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600" dirty="0"/>
              <a:t> and </a:t>
            </a:r>
            <a:r>
              <a:rPr lang="en-US" sz="2200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54921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</a:t>
            </a:r>
            <a:r>
              <a:rPr lang="en-US" sz="3800" b="0" dirty="0" err="1">
                <a:latin typeface="Lucida Console" panose="020B0609040504020204" pitchFamily="49" charset="0"/>
              </a:rPr>
              <a:t>ui</a:t>
            </a:r>
            <a:r>
              <a:rPr lang="en-US" dirty="0"/>
              <a:t> AND </a:t>
            </a:r>
            <a:r>
              <a:rPr lang="en-US" sz="3800" b="0" dirty="0">
                <a:latin typeface="Lucida Console" panose="020B0609040504020204" pitchFamily="49" charset="0"/>
              </a:rPr>
              <a:t>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B3936-5D28-4ECE-8933-A581E26B3C9C}"/>
              </a:ext>
            </a:extLst>
          </p:cNvPr>
          <p:cNvSpPr/>
          <p:nvPr/>
        </p:nvSpPr>
        <p:spPr>
          <a:xfrm>
            <a:off x="47590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UI side code ----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ui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fluidPage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sidebarLayout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"x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"y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9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numericInput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"Number of 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value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4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min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max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mainPanel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plotOutput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“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”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779EF8-1AFA-4C2A-BCE9-03E166B50F74}"/>
              </a:ext>
            </a:extLst>
          </p:cNvPr>
          <p:cNvSpPr/>
          <p:nvPr/>
        </p:nvSpPr>
        <p:spPr>
          <a:xfrm>
            <a:off x="617882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Server side code ----</a:t>
            </a:r>
          </a:p>
          <a:p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server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function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input, output, session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c(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clusters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set.seed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19811221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 # Ensuring stable performance</a:t>
            </a:r>
            <a:endParaRPr lang="en-US" sz="1000" dirty="0">
              <a:solidFill>
                <a:schemeClr val="accent4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output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renderPlot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wes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scale_shape_manual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15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16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reverse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  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"HDI Category"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"Clustering Sensitivity Analysis"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plot.title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face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"bold"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</a:t>
            </a:r>
            <a:endParaRPr lang="en-US" sz="1000" dirty="0">
              <a:solidFill>
                <a:schemeClr val="accent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360DF-2585-427F-A1AB-B18DBE9F70BE}"/>
              </a:ext>
            </a:extLst>
          </p:cNvPr>
          <p:cNvSpPr txBox="1"/>
          <p:nvPr/>
        </p:nvSpPr>
        <p:spPr>
          <a:xfrm>
            <a:off x="2384612" y="6275294"/>
            <a:ext cx="739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…then run the app by calling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 =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, server = server)</a:t>
            </a:r>
          </a:p>
        </p:txBody>
      </p:sp>
    </p:spTree>
    <p:extLst>
      <p:ext uri="{BB962C8B-B14F-4D97-AF65-F5344CB8AC3E}">
        <p14:creationId xmlns:p14="http://schemas.microsoft.com/office/powerpoint/2010/main" val="970020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547779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404D-0BF4-4475-9F1D-03F52AA8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8A764-11A3-4A25-9CD4-8076A3A78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177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5C1D-A60F-47D9-82DB-79EDD0A1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FF0CA5-42B8-4F2B-95C7-27A95C54C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814"/>
          <a:stretch/>
        </p:blipFill>
        <p:spPr>
          <a:xfrm>
            <a:off x="4578923" y="1213805"/>
            <a:ext cx="7137174" cy="54348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42A85E-B47A-4DD3-B7A0-0EB0310CA3E1}"/>
              </a:ext>
            </a:extLst>
          </p:cNvPr>
          <p:cNvSpPr txBox="1"/>
          <p:nvPr/>
        </p:nvSpPr>
        <p:spPr>
          <a:xfrm>
            <a:off x="475903" y="1288829"/>
            <a:ext cx="41030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Correlation matrix generated via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::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ggpairs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Fastest way of visualizing pairwise relationships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dirty="0"/>
              <a:t>Lower triangle shows scatterplots, upper triangle gives Pearson correlations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dirty="0"/>
              <a:t>Density plots along the diagonal</a:t>
            </a:r>
          </a:p>
          <a:p>
            <a:pPr marL="285750" indent="-285750"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/>
                </a:solidFill>
              </a:rPr>
              <a:t>What else to say about this?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C1990-E946-45A6-B0F4-14958DE3885C}"/>
              </a:ext>
            </a:extLst>
          </p:cNvPr>
          <p:cNvSpPr txBox="1"/>
          <p:nvPr/>
        </p:nvSpPr>
        <p:spPr>
          <a:xfrm>
            <a:off x="4735951" y="952195"/>
            <a:ext cx="3224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Correlation Matrix, Continuous Variables</a:t>
            </a:r>
          </a:p>
        </p:txBody>
      </p:sp>
    </p:spTree>
    <p:extLst>
      <p:ext uri="{BB962C8B-B14F-4D97-AF65-F5344CB8AC3E}">
        <p14:creationId xmlns:p14="http://schemas.microsoft.com/office/powerpoint/2010/main" val="870407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71F8-44C2-4158-95E6-35042D3C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37EF3-EC8D-4754-825B-99968020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11213340" cy="4911406"/>
          </a:xfrm>
        </p:spPr>
        <p:txBody>
          <a:bodyPr/>
          <a:lstStyle/>
          <a:p>
            <a:r>
              <a:rPr lang="en-US" dirty="0"/>
              <a:t>US has the world’s largest GDP, yet did not appear within top 20 performing countries for several of the QoL measures, including:</a:t>
            </a:r>
          </a:p>
          <a:p>
            <a:pPr lvl="1"/>
            <a:r>
              <a:rPr lang="en-US" dirty="0"/>
              <a:t>Happiness score</a:t>
            </a:r>
          </a:p>
          <a:p>
            <a:pPr lvl="1"/>
            <a:r>
              <a:rPr lang="en-US" dirty="0"/>
              <a:t>Gender equality index</a:t>
            </a:r>
          </a:p>
          <a:p>
            <a:pPr lvl="1"/>
            <a:r>
              <a:rPr lang="en-US" dirty="0"/>
              <a:t>Infant mortality rate</a:t>
            </a:r>
          </a:p>
          <a:p>
            <a:pPr lvl="1"/>
            <a:r>
              <a:rPr lang="en-US" dirty="0"/>
              <a:t>Total life expectancy at birth and age 60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874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6773-732F-464D-A842-75C116FDB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33FAA-2A10-4298-9B8C-1640B3A2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3995068" cy="4911406"/>
          </a:xfrm>
        </p:spPr>
        <p:txBody>
          <a:bodyPr>
            <a:normAutofit/>
          </a:bodyPr>
          <a:lstStyle/>
          <a:p>
            <a:r>
              <a:rPr lang="en-US" sz="2000" dirty="0"/>
              <a:t>10 cluster analyses performed</a:t>
            </a:r>
          </a:p>
          <a:p>
            <a:r>
              <a:rPr lang="en-US" sz="2000" dirty="0"/>
              <a:t>Base case considered </a:t>
            </a:r>
            <a:r>
              <a:rPr lang="en-US" sz="2000" i="1" dirty="0"/>
              <a:t>k</a:t>
            </a:r>
            <a:r>
              <a:rPr lang="en-US" sz="2000" dirty="0"/>
              <a:t> = 4 clusters</a:t>
            </a:r>
          </a:p>
          <a:p>
            <a:r>
              <a:rPr lang="en-US" sz="2000" dirty="0"/>
              <a:t>Relevant aesthetics:</a:t>
            </a:r>
          </a:p>
          <a:p>
            <a:pPr lvl="1"/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shape()</a:t>
            </a:r>
            <a:r>
              <a:rPr lang="en-US" sz="1600" dirty="0"/>
              <a:t> = HDI category</a:t>
            </a:r>
          </a:p>
          <a:p>
            <a:pPr lvl="1"/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color()</a:t>
            </a:r>
            <a:r>
              <a:rPr lang="en-US" sz="1600" dirty="0"/>
              <a:t> = Cluster</a:t>
            </a:r>
          </a:p>
          <a:p>
            <a:pPr lvl="1"/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size()</a:t>
            </a:r>
            <a:r>
              <a:rPr lang="en-US" sz="1600" dirty="0"/>
              <a:t> = US (large) or other countries (small)</a:t>
            </a:r>
          </a:p>
          <a:p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873A2A-3D2B-411E-A802-876912277A5B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Analysis:  Gender Equality Index vs. Happiness Score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C3B9A-4B05-4AE8-8276-97039B1CB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149" y="2041169"/>
            <a:ext cx="7437214" cy="371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676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EA4A-0D04-4C19-8DA6-CBDA2C98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CA0D4-E004-4544-870E-AA6801722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Sensitivity analysis on the effect of varying </a:t>
            </a:r>
            <a:r>
              <a:rPr lang="en-US" i="1" dirty="0"/>
              <a:t>k</a:t>
            </a:r>
            <a:r>
              <a:rPr lang="en-US" dirty="0"/>
              <a:t> on the cluster position of the United States (via Shiny app):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https://kmprioli.shinyapps.io/MAT_8790_kmeans/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571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C961-4E73-41A2-A54A-93E76669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F7E9-44A2-48A8-A8CF-67A80389B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Utility:</a:t>
            </a:r>
          </a:p>
          <a:p>
            <a:r>
              <a:rPr lang="en-US" dirty="0"/>
              <a:t>Limitations:</a:t>
            </a:r>
          </a:p>
          <a:p>
            <a:r>
              <a:rPr lang="en-US" dirty="0"/>
              <a:t>Challenges:</a:t>
            </a:r>
          </a:p>
          <a:p>
            <a:r>
              <a:rPr lang="en-US" dirty="0"/>
              <a:t>Surprises:</a:t>
            </a:r>
          </a:p>
          <a:p>
            <a:r>
              <a:rPr lang="en-US" dirty="0"/>
              <a:t>Future work:</a:t>
            </a:r>
          </a:p>
        </p:txBody>
      </p:sp>
    </p:spTree>
    <p:extLst>
      <p:ext uri="{BB962C8B-B14F-4D97-AF65-F5344CB8AC3E}">
        <p14:creationId xmlns:p14="http://schemas.microsoft.com/office/powerpoint/2010/main" val="1397751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7B1ED-694E-40A6-8BFD-E0658AE4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E95A9-4EBA-4FD5-900B-D5815B5F1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Helliwell, John F., Richard Layard, and Jeffrey D. Sachs. 2018. “World Happiness Report.” http://worldhappiness.report/ed/2018/.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James, Gareth, Daniela Witten, Trevor Hastie, and Robert </a:t>
            </a:r>
            <a:r>
              <a:rPr lang="en-US" sz="1600" dirty="0" err="1"/>
              <a:t>Tibshirani</a:t>
            </a:r>
            <a:r>
              <a:rPr lang="en-US" sz="1600" dirty="0"/>
              <a:t>. 2013. “An Introduction to Statistical Learning.” Springer. https://www-bcf.usc.edu/~gareth/ISL/.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Murphy, Sherry L., </a:t>
            </a:r>
            <a:r>
              <a:rPr lang="en-US" sz="1600" dirty="0" err="1"/>
              <a:t>Jiaquan</a:t>
            </a:r>
            <a:r>
              <a:rPr lang="en-US" sz="1600" dirty="0"/>
              <a:t> Xu, Kenneth D. </a:t>
            </a:r>
            <a:r>
              <a:rPr lang="en-US" sz="1600" dirty="0" err="1"/>
              <a:t>Kochanek</a:t>
            </a:r>
            <a:r>
              <a:rPr lang="en-US" sz="1600" dirty="0"/>
              <a:t>, and Elizabeth Arias. 2018. “Mortality in the United States, 2017. NCHS Data Brief, No 328.” National Center for Health Statistics. https://www.cdc.gov/nchs/products/databriefs/db328.htm.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Prioli, Katherine M. 2018. “MAT_8790_Final_Project.” https://github.com/kmprioliPROF/MAT_8790_Final_Project.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Social Progress Imperative. 2018. “Social Progress Index.” https://www.socialprogress.org/?tab=4.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United Nations Development </a:t>
            </a:r>
            <a:r>
              <a:rPr lang="en-US" sz="1600" dirty="0" err="1"/>
              <a:t>Programme</a:t>
            </a:r>
            <a:r>
              <a:rPr lang="en-US" sz="1600" dirty="0"/>
              <a:t>. 2018. “Human Development Index.” http://hdr.undp.org/en/data.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World Bank. 2018. “Gross Domestic Product.” https://data.worldbank.org/indicator/ny.gdp.mktp.cd?view=map&amp;year_high_desc=true.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Economic Forum. 2016. “Gender Equality.” http://reports.weforum.org/global-gender-gap-report-2016/rankings/.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2018a. “Life Expectancy.” http://apps.who.int/gho/data/view.main.SDG2016LEXv?lang=en.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2018b. “Probability of Dying Per 1000 Live Births.” http://apps.who.int/gho/data/view.main.182?lang=en.</a:t>
            </a:r>
          </a:p>
        </p:txBody>
      </p:sp>
    </p:spTree>
    <p:extLst>
      <p:ext uri="{BB962C8B-B14F-4D97-AF65-F5344CB8AC3E}">
        <p14:creationId xmlns:p14="http://schemas.microsoft.com/office/powerpoint/2010/main" val="4229999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Recent report by the Centers for Disease Control and Prevention shows decreasing life expectancy in the United States</a:t>
            </a:r>
          </a:p>
          <a:p>
            <a:pPr lvl="1"/>
            <a:r>
              <a:rPr lang="en-US" dirty="0"/>
              <a:t>Decline largely due to preventable diseases</a:t>
            </a:r>
          </a:p>
          <a:p>
            <a:r>
              <a:rPr lang="en-US" dirty="0"/>
              <a:t>With increasing globalization, it’s important to understand how United States compares to other countries on key Quality of Life (QoL) measures, including:</a:t>
            </a:r>
          </a:p>
          <a:p>
            <a:pPr lvl="1"/>
            <a:r>
              <a:rPr lang="en-US" dirty="0"/>
              <a:t>Life expectancy</a:t>
            </a:r>
          </a:p>
          <a:p>
            <a:pPr lvl="1"/>
            <a:r>
              <a:rPr lang="en-US" dirty="0"/>
              <a:t>Gender equality</a:t>
            </a:r>
          </a:p>
          <a:p>
            <a:pPr lvl="1"/>
            <a:r>
              <a:rPr lang="en-US" dirty="0"/>
              <a:t>Social progress</a:t>
            </a:r>
          </a:p>
          <a:p>
            <a:pPr lvl="1"/>
            <a:r>
              <a:rPr lang="en-US" dirty="0"/>
              <a:t>Happiness</a:t>
            </a:r>
          </a:p>
          <a:p>
            <a:pPr lvl="1"/>
            <a:r>
              <a:rPr lang="en-US" dirty="0"/>
              <a:t>Infant mortality</a:t>
            </a:r>
          </a:p>
          <a:p>
            <a:pPr lvl="1"/>
            <a:r>
              <a:rPr lang="en-US" dirty="0"/>
              <a:t>and others</a:t>
            </a:r>
          </a:p>
        </p:txBody>
      </p:sp>
    </p:spTree>
    <p:extLst>
      <p:ext uri="{BB962C8B-B14F-4D97-AF65-F5344CB8AC3E}">
        <p14:creationId xmlns:p14="http://schemas.microsoft.com/office/powerpoint/2010/main" val="2720812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9B350-2EF4-446D-81EA-088D5EA1B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2A86C-ABAD-4283-9DEA-9608B5D31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5259644" cy="37673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Full project code available on GitHub: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2"/>
              </a:rPr>
              <a:t>https://github.com/kmprioliPROF/</a:t>
            </a:r>
            <a:br>
              <a:rPr lang="en-US" dirty="0">
                <a:solidFill>
                  <a:schemeClr val="accent4"/>
                </a:solidFill>
                <a:hlinkClick r:id="rId2"/>
              </a:rPr>
            </a:br>
            <a:r>
              <a:rPr lang="en-US" dirty="0">
                <a:solidFill>
                  <a:schemeClr val="accent4"/>
                </a:solidFill>
                <a:hlinkClick r:id="rId2"/>
              </a:rPr>
              <a:t>MAT_8790_Final_Project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140682-989A-4D60-B161-602D83327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84" y="3890286"/>
            <a:ext cx="2305879" cy="2296454"/>
          </a:xfr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BF1104C-F5C8-449A-957F-61A66749A236}"/>
              </a:ext>
            </a:extLst>
          </p:cNvPr>
          <p:cNvSpPr txBox="1">
            <a:spLocks/>
          </p:cNvSpPr>
          <p:nvPr/>
        </p:nvSpPr>
        <p:spPr>
          <a:xfrm>
            <a:off x="6255702" y="1998134"/>
            <a:ext cx="5259644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i="1" dirty="0"/>
              <a:t>K</a:t>
            </a:r>
            <a:r>
              <a:rPr lang="en-US" dirty="0"/>
              <a:t>-means app available on shinyapps.io: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4"/>
              </a:rPr>
              <a:t>https://kmprioli.shinyapps.io/</a:t>
            </a:r>
            <a:br>
              <a:rPr lang="en-US" dirty="0">
                <a:solidFill>
                  <a:schemeClr val="accent4"/>
                </a:solidFill>
                <a:hlinkClick r:id="rId4"/>
              </a:rPr>
            </a:br>
            <a:r>
              <a:rPr lang="en-US" dirty="0">
                <a:solidFill>
                  <a:schemeClr val="accent4"/>
                </a:solidFill>
                <a:hlinkClick r:id="rId4"/>
              </a:rPr>
              <a:t>MAT_8790_kmeans/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1C93DC9C-3230-4EF8-B78E-7053260DC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284" y="3892725"/>
            <a:ext cx="2313432" cy="229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5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objective of this study was to explore the relationships between key QoL indicators by country, with particular focus on how the United States ranks</a:t>
            </a:r>
          </a:p>
        </p:txBody>
      </p:sp>
    </p:spTree>
    <p:extLst>
      <p:ext uri="{BB962C8B-B14F-4D97-AF65-F5344CB8AC3E}">
        <p14:creationId xmlns:p14="http://schemas.microsoft.com/office/powerpoint/2010/main" val="375212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14037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 stages to the analysis: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Gather data for QoL measures of interest (various organizations) and create a country-level analytic dataset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Explore the data</a:t>
            </a:r>
          </a:p>
          <a:p>
            <a:pPr marL="1371600" lvl="2"/>
            <a:r>
              <a:rPr lang="en-US" dirty="0"/>
              <a:t>Univariate descriptive statistics and visualizations</a:t>
            </a:r>
          </a:p>
          <a:p>
            <a:pPr marL="1371600" lvl="2"/>
            <a:r>
              <a:rPr lang="en-US" dirty="0"/>
              <a:t>Pairwise analysis via correlation matrix</a:t>
            </a:r>
          </a:p>
          <a:p>
            <a:pPr marL="1371600" lvl="2"/>
            <a:r>
              <a:rPr lang="en-US" dirty="0"/>
              <a:t>Country-level ordered bivariate plots</a:t>
            </a:r>
          </a:p>
          <a:p>
            <a:pPr marL="1828800" lvl="3"/>
            <a:r>
              <a:rPr lang="en-US" dirty="0"/>
              <a:t>Top and bottom 20 countries for each QoL measure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Perform a series of </a:t>
            </a:r>
            <a:r>
              <a:rPr lang="en-US" i="1" dirty="0"/>
              <a:t>k</a:t>
            </a:r>
            <a:r>
              <a:rPr lang="en-US" dirty="0"/>
              <a:t>-means cluster analyses</a:t>
            </a:r>
          </a:p>
          <a:p>
            <a:pPr marL="1371600" lvl="2"/>
            <a:r>
              <a:rPr lang="en-US" dirty="0"/>
              <a:t>Pairwise on QoL variables for which the US did not appear among top 20 countries</a:t>
            </a:r>
          </a:p>
          <a:p>
            <a:pPr marL="1371600" lvl="2"/>
            <a:r>
              <a:rPr lang="en-US" dirty="0"/>
              <a:t>Base case </a:t>
            </a:r>
            <a:r>
              <a:rPr lang="en-US" i="1" dirty="0"/>
              <a:t>k</a:t>
            </a:r>
            <a:r>
              <a:rPr lang="en-US" dirty="0"/>
              <a:t> = 4</a:t>
            </a:r>
          </a:p>
          <a:p>
            <a:pPr marL="1371600" lvl="2"/>
            <a:r>
              <a:rPr lang="en-US" dirty="0"/>
              <a:t>Sensitivity analysis via Shiny app</a:t>
            </a:r>
          </a:p>
        </p:txBody>
      </p:sp>
    </p:spTree>
    <p:extLst>
      <p:ext uri="{BB962C8B-B14F-4D97-AF65-F5344CB8AC3E}">
        <p14:creationId xmlns:p14="http://schemas.microsoft.com/office/powerpoint/2010/main" val="768879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BCDC-83D2-457D-B734-9C49FCABF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R PACKAGES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CF281B1-204E-4903-92EC-0EFD70CDA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93933" y="4865143"/>
            <a:ext cx="1577662" cy="18288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00B08B5A-BA75-4FFD-86E5-BBC74C7F4B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92201" y="2953612"/>
            <a:ext cx="1577662" cy="18288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9DCAAC4-327C-4DF3-9ECB-8805AA6F77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11713" y="1476442"/>
            <a:ext cx="1577662" cy="18288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2D517A82-A581-4F3C-B834-BF4A8F77649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167163" y="2953612"/>
            <a:ext cx="1577662" cy="18288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89871D37-B549-43C6-A924-DBE35741B7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04645" y="2953612"/>
            <a:ext cx="1577662" cy="182880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A0C73CBE-A75E-41EC-BD5B-75DAB456414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824157" y="1476442"/>
            <a:ext cx="1577662" cy="1828800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3C5AD047-7ECA-49F2-B0F2-4EC99D4F88C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055491" y="1476442"/>
            <a:ext cx="1577662" cy="182880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E787DD13-9847-478E-8983-901D61F4AE6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799270" y="1476442"/>
            <a:ext cx="1577662" cy="1828800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79AB8EB5-18FA-4289-AC48-04572719A618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4429682" y="2953612"/>
            <a:ext cx="1577662" cy="1828800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800386FB-DAC9-4754-9C0F-5FA0714EFCB0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567935" y="1476442"/>
            <a:ext cx="1577662" cy="18288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ED8D114-9EC7-41A4-A11B-0B53542BBA47}"/>
              </a:ext>
            </a:extLst>
          </p:cNvPr>
          <p:cNvSpPr txBox="1"/>
          <p:nvPr/>
        </p:nvSpPr>
        <p:spPr>
          <a:xfrm>
            <a:off x="9672917" y="5943600"/>
            <a:ext cx="2142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…and others!</a:t>
            </a:r>
          </a:p>
        </p:txBody>
      </p:sp>
    </p:spTree>
    <p:extLst>
      <p:ext uri="{BB962C8B-B14F-4D97-AF65-F5344CB8AC3E}">
        <p14:creationId xmlns:p14="http://schemas.microsoft.com/office/powerpoint/2010/main" val="2693974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8F702-C1E7-49FE-9B72-7185D7E4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7601FE-7755-497B-8CCD-6259094AF4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9035925"/>
              </p:ext>
            </p:extLst>
          </p:nvPr>
        </p:nvGraphicFramePr>
        <p:xfrm>
          <a:off x="476250" y="1358900"/>
          <a:ext cx="11214099" cy="4617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1393">
                  <a:extLst>
                    <a:ext uri="{9D8B030D-6E8A-4147-A177-3AD203B41FA5}">
                      <a16:colId xmlns:a16="http://schemas.microsoft.com/office/drawing/2014/main" val="1300198683"/>
                    </a:ext>
                  </a:extLst>
                </a:gridCol>
                <a:gridCol w="5934673">
                  <a:extLst>
                    <a:ext uri="{9D8B030D-6E8A-4147-A177-3AD203B41FA5}">
                      <a16:colId xmlns:a16="http://schemas.microsoft.com/office/drawing/2014/main" val="2945393399"/>
                    </a:ext>
                  </a:extLst>
                </a:gridCol>
                <a:gridCol w="3738033">
                  <a:extLst>
                    <a:ext uri="{9D8B030D-6E8A-4147-A177-3AD203B41FA5}">
                      <a16:colId xmlns:a16="http://schemas.microsoft.com/office/drawing/2014/main" val="22051870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599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Country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countrycodes</a:t>
                      </a:r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 package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461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Social Progress Index (compound measure, scale of 0:100)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Social Progress Imperative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586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logGDP</a:t>
                      </a:r>
                      <a:endParaRPr lang="en-US" sz="16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Gross Domestic Product, log transform, valued in $US 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The World Bank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65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HDIindex</a:t>
                      </a:r>
                      <a:endParaRPr lang="en-US" sz="16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Human Development Index (compound measure, scale of 0:1)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dirty="0">
                        <a:solidFill>
                          <a:srgbClr val="40404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532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HDI_cat</a:t>
                      </a:r>
                      <a:endParaRPr lang="en-US" sz="16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Human Development Index category (4 levels, from “low” to “very high”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dirty="0">
                        <a:solidFill>
                          <a:srgbClr val="40404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531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World Happiness Score (compound measure, scale of 0:10)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The World Happiness Report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0747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6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Gender Equality Index (compound measure, scale of 0:1)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World Economic Forum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8917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6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Infant mortality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0876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6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Life expectancy at birth, males and females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015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6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Life expectancy at age 60</a:t>
                      </a:r>
                      <a:r>
                        <a:rPr lang="en-US">
                          <a:solidFill>
                            <a:srgbClr val="404040"/>
                          </a:solidFill>
                        </a:rPr>
                        <a:t>, males </a:t>
                      </a:r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and females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6183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1398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E22F19E-56D5-4F73-A8C9-FAE0B863C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19"/>
          <a:stretch/>
        </p:blipFill>
        <p:spPr>
          <a:xfrm>
            <a:off x="6464039" y="1423447"/>
            <a:ext cx="5225585" cy="47699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E9C31D-B83C-4498-A2D4-A283A76FF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45A83A-12DE-4FBC-BDA4-0643994E7D3B}"/>
              </a:ext>
            </a:extLst>
          </p:cNvPr>
          <p:cNvSpPr txBox="1"/>
          <p:nvPr/>
        </p:nvSpPr>
        <p:spPr>
          <a:xfrm>
            <a:off x="475903" y="1288829"/>
            <a:ext cx="5891646" cy="3785652"/>
          </a:xfrm>
          <a:prstGeom prst="rect">
            <a:avLst/>
          </a:prstGeom>
          <a:solidFill>
            <a:srgbClr val="363636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filter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(!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is.na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arrange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desc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select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GDP_USD_2018, country, US, 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head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alldata_GDP_bot20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tail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bind_rows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alldata_GDP_top20, alldata_GDP_bot20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log(GDP_USD_2018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fct_reorder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country, 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US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scale_x_continuous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labels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scales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::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dollar_format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prefix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"$"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=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 = "#FF0000", "Non US" = "#5BBCD6"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axis.text.y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colors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"log(Gross Domestic Product) ($US 2018)"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"Country"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"Gross Domestic Product by Country, Log Transform"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endParaRPr lang="en-US" sz="10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B0FA8-293B-4FE0-907E-386BA2795B9A}"/>
              </a:ext>
            </a:extLst>
          </p:cNvPr>
          <p:cNvSpPr txBox="1"/>
          <p:nvPr/>
        </p:nvSpPr>
        <p:spPr>
          <a:xfrm>
            <a:off x="8465270" y="1115670"/>
            <a:ext cx="3224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Gross Domestic Product by Country, Log Transform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971E66-8600-4206-BB79-B2F6B1C76F29}"/>
              </a:ext>
            </a:extLst>
          </p:cNvPr>
          <p:cNvSpPr txBox="1"/>
          <p:nvPr/>
        </p:nvSpPr>
        <p:spPr>
          <a:xfrm>
            <a:off x="475903" y="5156462"/>
            <a:ext cx="58966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Collected top and bottom 20 countries by QoL variable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</a:t>
            </a:r>
            <a:r>
              <a:rPr lang="en-US" dirty="0"/>
              <a:t> column to color country names</a:t>
            </a:r>
            <a:endParaRPr lang="en-US" sz="1400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(contains hex codes for red for US, blue otherwise) to color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7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5681B-5BC2-4BB9-ACCC-3BB19767B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26D68-98E2-4D7D-A23F-B16803193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Unsupervised learning algorithm that classifies datapoints into </a:t>
            </a:r>
            <a:r>
              <a:rPr lang="en-US" i="1" dirty="0"/>
              <a:t>k</a:t>
            </a:r>
            <a:r>
              <a:rPr lang="en-US" dirty="0"/>
              <a:t> groups (or “clusters”) by minimizing total within-cluster variation for all clusters</a:t>
            </a:r>
          </a:p>
          <a:p>
            <a:pPr lvl="1"/>
            <a:r>
              <a:rPr lang="en-US" dirty="0"/>
              <a:t>Uses function </a:t>
            </a:r>
            <a:r>
              <a:rPr lang="en-US" sz="20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(x, k)</a:t>
            </a:r>
            <a:r>
              <a:rPr lang="en-US" dirty="0"/>
              <a:t>, where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x</a:t>
            </a:r>
            <a:r>
              <a:rPr lang="en-US" dirty="0"/>
              <a:t> is a matrix of data and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k</a:t>
            </a:r>
            <a:r>
              <a:rPr lang="en-US" dirty="0"/>
              <a:t> is the desired number of clusters</a:t>
            </a:r>
            <a:endParaRPr lang="en-US" i="1" dirty="0"/>
          </a:p>
          <a:p>
            <a:pPr lvl="2"/>
            <a:r>
              <a:rPr lang="en-US" sz="18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is available in base R (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stats</a:t>
            </a:r>
            <a:r>
              <a:rPr lang="en-US" dirty="0"/>
              <a:t> package)</a:t>
            </a:r>
          </a:p>
          <a:p>
            <a:r>
              <a:rPr lang="en-US" dirty="0"/>
              <a:t>Useful when looking for some underlying grouping that naturally exists</a:t>
            </a:r>
          </a:p>
          <a:p>
            <a:r>
              <a:rPr lang="en-US" dirty="0"/>
              <a:t>In this study:  bivariate data plotted in the 2D plane, suspect </a:t>
            </a:r>
            <a:r>
              <a:rPr lang="en-US" i="1" dirty="0"/>
              <a:t>k</a:t>
            </a:r>
            <a:r>
              <a:rPr lang="en-US" dirty="0"/>
              <a:t> = 4 groups (corresponding to 4 HDI categories, more on next slide)</a:t>
            </a:r>
          </a:p>
          <a:p>
            <a:r>
              <a:rPr lang="en-US" dirty="0"/>
              <a:t>Iterative process that works by: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Establishing </a:t>
            </a:r>
            <a:r>
              <a:rPr lang="en-US" i="1" dirty="0"/>
              <a:t>k</a:t>
            </a:r>
            <a:r>
              <a:rPr lang="en-US" dirty="0"/>
              <a:t> centroids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Classifying each point by which centroid is closest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Moving the centroids to the center of their corresponding clusters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Repeating Steps 1-3 until centroids no longer move (convergence)</a:t>
            </a:r>
          </a:p>
          <a:p>
            <a:pPr lvl="2"/>
            <a:r>
              <a:rPr lang="en-US" dirty="0"/>
              <a:t>Classification established by terminal iteration is the clustering</a:t>
            </a:r>
          </a:p>
          <a:p>
            <a:r>
              <a:rPr lang="en-US" dirty="0"/>
              <a:t>Can perform sensitivity analysis by varying </a:t>
            </a:r>
            <a:r>
              <a:rPr lang="en-US" i="1" dirty="0"/>
              <a:t>k</a:t>
            </a:r>
            <a:r>
              <a:rPr lang="en-US" dirty="0"/>
              <a:t> and observing what/how clusters change</a:t>
            </a:r>
          </a:p>
        </p:txBody>
      </p:sp>
    </p:spTree>
    <p:extLst>
      <p:ext uri="{BB962C8B-B14F-4D97-AF65-F5344CB8AC3E}">
        <p14:creationId xmlns:p14="http://schemas.microsoft.com/office/powerpoint/2010/main" val="3816448275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Custom 2">
      <a:dk1>
        <a:sysClr val="windowText" lastClr="000000"/>
      </a:dk1>
      <a:lt1>
        <a:sysClr val="window" lastClr="FFFFFF"/>
      </a:lt1>
      <a:dk2>
        <a:srgbClr val="162F33"/>
      </a:dk2>
      <a:lt2>
        <a:srgbClr val="EAEAEA"/>
      </a:lt2>
      <a:accent1>
        <a:srgbClr val="00A08A"/>
      </a:accent1>
      <a:accent2>
        <a:srgbClr val="F98400"/>
      </a:accent2>
      <a:accent3>
        <a:srgbClr val="F2AD00"/>
      </a:accent3>
      <a:accent4>
        <a:srgbClr val="5BBCD6"/>
      </a:accent4>
      <a:accent5>
        <a:srgbClr val="FF0000"/>
      </a:accent5>
      <a:accent6>
        <a:srgbClr val="0BAD35"/>
      </a:accent6>
      <a:hlink>
        <a:srgbClr val="5BBCD6"/>
      </a:hlink>
      <a:folHlink>
        <a:srgbClr val="545454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337</TotalTime>
  <Words>2057</Words>
  <Application>Microsoft Office PowerPoint</Application>
  <PresentationFormat>Widescreen</PresentationFormat>
  <Paragraphs>245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Lucida Console</vt:lpstr>
      <vt:lpstr>Metropolitan</vt:lpstr>
      <vt:lpstr>Quality of Life by Country: A Clustering Analysis</vt:lpstr>
      <vt:lpstr>BACKGROUND</vt:lpstr>
      <vt:lpstr>OBJECTIVE</vt:lpstr>
      <vt:lpstr>METHODS</vt:lpstr>
      <vt:lpstr>OVERVIEW</vt:lpstr>
      <vt:lpstr>RELEVANT R PACKAGES</vt:lpstr>
      <vt:lpstr>THE DATA</vt:lpstr>
      <vt:lpstr>COUNTRY-LEVEL PLOTS</vt:lpstr>
      <vt:lpstr>K-MEANS CLUSTERING</vt:lpstr>
      <vt:lpstr>SHINY CODE: REFRESHER AND PREAMBLE</vt:lpstr>
      <vt:lpstr>SHINY CODE: ui AND server</vt:lpstr>
      <vt:lpstr>RESULTS</vt:lpstr>
      <vt:lpstr>UNIVARIATE ANALYSES</vt:lpstr>
      <vt:lpstr>DATA EXPLORATION</vt:lpstr>
      <vt:lpstr>COUNTRY-LEVEL PLOTS</vt:lpstr>
      <vt:lpstr>CLUSTER ANALYSES</vt:lpstr>
      <vt:lpstr>SENSITIVITY ANALYSIS</vt:lpstr>
      <vt:lpstr>DISCUSSION</vt:lpstr>
      <vt:lpstr>REFERENCES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Prioli</dc:creator>
  <cp:lastModifiedBy>Katherine Prioli</cp:lastModifiedBy>
  <cp:revision>49</cp:revision>
  <dcterms:created xsi:type="dcterms:W3CDTF">2018-12-10T02:03:28Z</dcterms:created>
  <dcterms:modified xsi:type="dcterms:W3CDTF">2018-12-14T00:12:16Z</dcterms:modified>
</cp:coreProperties>
</file>

<file path=docProps/thumbnail.jpeg>
</file>